
<file path=[Content_Types].xml><?xml version="1.0" encoding="utf-8"?>
<Types xmlns="http://schemas.openxmlformats.org/package/2006/content-types">
  <Default Extension="avif" ContentType="image/avif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73" r:id="rId4"/>
    <p:sldId id="274" r:id="rId5"/>
    <p:sldId id="277" r:id="rId6"/>
    <p:sldId id="278" r:id="rId7"/>
    <p:sldId id="279" r:id="rId8"/>
    <p:sldId id="275" r:id="rId9"/>
    <p:sldId id="276" r:id="rId10"/>
    <p:sldId id="271" r:id="rId11"/>
    <p:sldId id="283" r:id="rId12"/>
    <p:sldId id="284" r:id="rId13"/>
    <p:sldId id="280" r:id="rId14"/>
    <p:sldId id="281" r:id="rId15"/>
    <p:sldId id="285" r:id="rId16"/>
    <p:sldId id="282" r:id="rId17"/>
    <p:sldId id="261" r:id="rId18"/>
    <p:sldId id="269" r:id="rId19"/>
    <p:sldId id="288" r:id="rId20"/>
    <p:sldId id="290" r:id="rId21"/>
    <p:sldId id="291" r:id="rId22"/>
    <p:sldId id="292" r:id="rId23"/>
    <p:sldId id="293" r:id="rId24"/>
    <p:sldId id="294" r:id="rId25"/>
    <p:sldId id="295" r:id="rId26"/>
    <p:sldId id="297" r:id="rId27"/>
    <p:sldId id="262" r:id="rId28"/>
    <p:sldId id="296" r:id="rId29"/>
    <p:sldId id="289" r:id="rId30"/>
    <p:sldId id="298" r:id="rId31"/>
    <p:sldId id="299" r:id="rId32"/>
    <p:sldId id="27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avif"/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avif"/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avif"/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av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avif"/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avif"/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avif"/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avif"/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avif"/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38C39D-2870-C741-C5A7-7BFD357E3E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1185" y="0"/>
            <a:ext cx="1224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Acoustic Enclosures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Room modes</a:t>
            </a:r>
          </a:p>
        </p:txBody>
      </p:sp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4D9C-97E2-7F55-68F4-515AD057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8454-68E8-DE98-C6E9-E8EAD8F7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rectangular rooms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CB04C3-4C89-789D-C339-787E8FE542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rectangular room, the sound pressure for one mode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Natural frequencies are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CB04C3-4C89-789D-C339-787E8FE542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53380-E40F-0E97-7A17-1D4EB42E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916AE-376E-C804-84ED-4A941639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531316FC-94C8-9630-0E12-7C2E882DD26C}"/>
              </a:ext>
            </a:extLst>
          </p:cNvPr>
          <p:cNvSpPr/>
          <p:nvPr/>
        </p:nvSpPr>
        <p:spPr>
          <a:xfrm>
            <a:off x="1009651" y="4897813"/>
            <a:ext cx="2681205" cy="1718983"/>
          </a:xfrm>
          <a:prstGeom prst="cub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12231-04F7-A251-271A-C030609A3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D2F9-60C2-E5A4-0BB4-5DDB1D18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rectangular 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0522-D05F-7275-193B-868CD1ED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first few natural frequencies for a room with dimensions 7 m by 3.9 m by 3 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AC9BA-6D4B-139D-67E1-EE6288B8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7CBB4-DB27-08E0-28A5-5443CCCD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FF1499-F808-89B6-D3FC-08A280E2B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09405"/>
              </p:ext>
            </p:extLst>
          </p:nvPr>
        </p:nvGraphicFramePr>
        <p:xfrm>
          <a:off x="822325" y="3676392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2313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40971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Frequency,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72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9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(1, 0, 0)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24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81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(2,0,0)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3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(1,1,0)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0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(0,0,1)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9916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446CCF-8397-15E1-B7E2-490F06E5551E}"/>
                  </a:ext>
                </a:extLst>
              </p:cNvPr>
              <p:cNvSpPr txBox="1"/>
              <p:nvPr/>
            </p:nvSpPr>
            <p:spPr>
              <a:xfrm>
                <a:off x="240506" y="2123973"/>
                <a:ext cx="6157912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446CCF-8397-15E1-B7E2-490F06E55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6" y="2123973"/>
                <a:ext cx="6157912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2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9288-CDD7-A6D2-3707-8608820F1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oom_modes">
            <a:hlinkClick r:id="" action="ppaction://media"/>
            <a:extLst>
              <a:ext uri="{FF2B5EF4-FFF2-40B4-BE49-F238E27FC236}">
                <a16:creationId xmlns:a16="http://schemas.microsoft.com/office/drawing/2014/main" id="{5B44A98C-678C-C3D3-B41C-E5833D29B7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93780"/>
            <a:ext cx="11887200" cy="6400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F8993-999F-C21D-3EE9-8A44566F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EFB6-F3BE-559F-9F26-DE98FDFC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2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EB0F-43BA-D065-13B9-5C2BF4FD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5687-814F-8AF0-110E-4891C0FD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B8E96-3387-0805-8456-758BB636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mode can be </a:t>
            </a:r>
            <a:r>
              <a:rPr lang="en-US" i="1" dirty="0"/>
              <a:t>excited</a:t>
            </a:r>
            <a:r>
              <a:rPr lang="en-US" dirty="0"/>
              <a:t> at any frequency.</a:t>
            </a:r>
          </a:p>
          <a:p>
            <a:r>
              <a:rPr lang="en-US" dirty="0"/>
              <a:t>In general, all modes respond at all frequencies.</a:t>
            </a:r>
          </a:p>
          <a:p>
            <a:r>
              <a:rPr lang="en-US" dirty="0"/>
              <a:t>How much a mode is excited depends on</a:t>
            </a:r>
          </a:p>
          <a:p>
            <a:pPr lvl="1"/>
            <a:r>
              <a:rPr lang="en-US" dirty="0"/>
              <a:t>Frequency matching</a:t>
            </a:r>
          </a:p>
          <a:p>
            <a:pPr lvl="1"/>
            <a:r>
              <a:rPr lang="en-US" dirty="0"/>
              <a:t>Spatial matching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156EC-C341-151A-E8E4-6A69656D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906DC-790C-9AEB-0EE4-EF34503D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0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697E5-331B-5CD9-8DE0-010C6A40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4DBB-99EA-D17F-9C67-50B1FE6B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excitation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9C029-6A6F-63A5-A80F-36EA3D7BA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Frequency matching: how close the excitation frequency is to the mode’s natural frequency</a:t>
                </a:r>
              </a:p>
              <a:p>
                <a:pPr lvl="1"/>
                <a:r>
                  <a:rPr lang="en-US" dirty="0"/>
                  <a:t>Response is greater when the excitation frequency is closer to the natural frequency</a:t>
                </a:r>
              </a:p>
              <a:p>
                <a:pPr lvl="1"/>
                <a:r>
                  <a:rPr lang="en-US" dirty="0"/>
                  <a:t>The amount of excitation depends on the quality factor,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9C029-6A6F-63A5-A80F-36EA3D7BA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574CB-54A9-88D9-CA08-D9047C08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CBB78-DD08-8BB2-3A6A-C2D189A8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E6041C-CBC2-4EA6-6D3F-3FE8AF92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3082088"/>
            <a:ext cx="4219575" cy="31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2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F8BED-83E1-E326-ED43-8C1444D75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DEA5-A1EA-944B-D3D6-16022EE9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C5CAA-E737-AC20-70DE-79C864FA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E28E6-2D88-FB4F-95A2-3E5AB31D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401DB0-4938-5B41-A175-8D68F71F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714374"/>
            <a:ext cx="6753225" cy="506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18879-07F8-44EB-521E-E2FE3D09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8234-8333-2957-5AEA-6803775A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8772E-B14C-D58D-C4DC-6127B4B5D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0512"/>
            <a:ext cx="10515600" cy="5036494"/>
          </a:xfrm>
        </p:spPr>
        <p:txBody>
          <a:bodyPr>
            <a:normAutofit/>
          </a:bodyPr>
          <a:lstStyle/>
          <a:p>
            <a:r>
              <a:rPr lang="en-US" dirty="0"/>
              <a:t>Shape matching: how closely the source’s distribution matches the mode shape.</a:t>
            </a:r>
          </a:p>
          <a:p>
            <a:pPr lvl="1"/>
            <a:r>
              <a:rPr lang="en-US" dirty="0"/>
              <a:t>For monopole sources, this is just the value of the mode shape at that location.</a:t>
            </a:r>
          </a:p>
          <a:p>
            <a:pPr lvl="1"/>
            <a:r>
              <a:rPr lang="en-US" dirty="0"/>
              <a:t>For dipole sources, the </a:t>
            </a:r>
            <a:r>
              <a:rPr lang="en-US" i="1" dirty="0"/>
              <a:t>gradient</a:t>
            </a:r>
            <a:r>
              <a:rPr lang="en-US" b="1" i="1" dirty="0"/>
              <a:t> </a:t>
            </a:r>
            <a:r>
              <a:rPr lang="en-US" dirty="0"/>
              <a:t>of the mode shape is what matters.</a:t>
            </a:r>
          </a:p>
          <a:p>
            <a:pPr lvl="1"/>
            <a:r>
              <a:rPr lang="en-US" dirty="0"/>
              <a:t>More complicated distributed sources are… more complicated.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C08CE-F35A-733C-2CEB-2B49A6C7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B196F-BDCA-E437-7DCD-F922BB02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8AC3C9-FB4E-01E4-379B-68C31751F9A5}"/>
              </a:ext>
            </a:extLst>
          </p:cNvPr>
          <p:cNvSpPr/>
          <p:nvPr/>
        </p:nvSpPr>
        <p:spPr>
          <a:xfrm>
            <a:off x="1171575" y="3070513"/>
            <a:ext cx="2743200" cy="1783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DDA6D-B317-3F2A-ACC0-ECE41159A499}"/>
              </a:ext>
            </a:extLst>
          </p:cNvPr>
          <p:cNvSpPr/>
          <p:nvPr/>
        </p:nvSpPr>
        <p:spPr>
          <a:xfrm>
            <a:off x="4226760" y="3070513"/>
            <a:ext cx="2743200" cy="1783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823146-B2B2-8DA8-4B47-648D0D3BF0E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2543175" y="3070513"/>
            <a:ext cx="0" cy="178364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DC1FF0-5F37-0D57-5355-404D59EA2814}"/>
              </a:ext>
            </a:extLst>
          </p:cNvPr>
          <p:cNvCxnSpPr>
            <a:cxnSpLocks/>
          </p:cNvCxnSpPr>
          <p:nvPr/>
        </p:nvCxnSpPr>
        <p:spPr>
          <a:xfrm>
            <a:off x="4269540" y="3884843"/>
            <a:ext cx="270042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79707CA-1649-A7F5-782F-22275E5927C7}"/>
              </a:ext>
            </a:extLst>
          </p:cNvPr>
          <p:cNvSpPr/>
          <p:nvPr/>
        </p:nvSpPr>
        <p:spPr>
          <a:xfrm>
            <a:off x="1153695" y="5057661"/>
            <a:ext cx="2743200" cy="1783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FEEBD-1526-708D-19D3-7201D6C5F251}"/>
              </a:ext>
            </a:extLst>
          </p:cNvPr>
          <p:cNvSpPr/>
          <p:nvPr/>
        </p:nvSpPr>
        <p:spPr>
          <a:xfrm>
            <a:off x="4208880" y="5057661"/>
            <a:ext cx="2743200" cy="1783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C1BFD1-D2A1-E5A8-FE34-793F7110A4DE}"/>
              </a:ext>
            </a:extLst>
          </p:cNvPr>
          <p:cNvCxnSpPr>
            <a:stCxn id="8" idx="0"/>
            <a:endCxn id="8" idx="2"/>
          </p:cNvCxnSpPr>
          <p:nvPr/>
        </p:nvCxnSpPr>
        <p:spPr>
          <a:xfrm>
            <a:off x="2525295" y="5057661"/>
            <a:ext cx="0" cy="178364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AFF6DF-17CD-041F-61CA-C81A16317A84}"/>
              </a:ext>
            </a:extLst>
          </p:cNvPr>
          <p:cNvCxnSpPr>
            <a:cxnSpLocks/>
          </p:cNvCxnSpPr>
          <p:nvPr/>
        </p:nvCxnSpPr>
        <p:spPr>
          <a:xfrm>
            <a:off x="4251660" y="5871991"/>
            <a:ext cx="270042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52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662BF-5331-46C0-C581-531BF184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621E-2C6F-4B3C-3DEA-D8912CE7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4340A-74E6-FFFB-6C65-7FB3E251F1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00695"/>
                <a:ext cx="12115800" cy="50364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 each frequency, the response is a superposition (sum) of all of the modes, where each mode’s participation is based on </a:t>
                </a:r>
                <a:r>
                  <a:rPr lang="en-US" b="1" dirty="0"/>
                  <a:t>frequency</a:t>
                </a:r>
                <a:r>
                  <a:rPr lang="en-US" dirty="0"/>
                  <a:t> and </a:t>
                </a:r>
                <a:r>
                  <a:rPr lang="en-US" b="1" dirty="0"/>
                  <a:t>spatial</a:t>
                </a:r>
                <a:r>
                  <a:rPr lang="en-US" dirty="0"/>
                  <a:t> characteristics of the source.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4340A-74E6-FFFB-6C65-7FB3E251F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00695"/>
                <a:ext cx="12115800" cy="5036494"/>
              </a:xfrm>
              <a:blipFill>
                <a:blip r:embed="rId2"/>
                <a:stretch>
                  <a:fillRect l="-905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6773B-B7F1-DB17-F5F0-220457FA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4D92-F4FF-0A6E-4DBB-0841C7E9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2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F7E41-BDB3-961A-934F-EF0894B53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4D06-1E7A-714B-E7AD-832DC726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BA1B2-8F7D-7B5B-79C4-CBC960E2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animations show modal response for a source located at one corner of the room.</a:t>
            </a:r>
          </a:p>
          <a:p>
            <a:endParaRPr lang="en-US" dirty="0"/>
          </a:p>
          <a:p>
            <a:r>
              <a:rPr lang="en-US" dirty="0"/>
              <a:t>The corner is an anti-node of each of the modes.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A07D0-A28D-CB4E-C7C3-4EC1EEFB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52344-8CBC-3DEC-9664-183AB1F0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3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FAC81-C18E-DA7C-3073-DDB035ED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87C92-116F-DBA1-33B7-0FB292C9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19</a:t>
            </a:fld>
            <a:endParaRPr lang="en-US"/>
          </a:p>
        </p:txBody>
      </p:sp>
      <p:pic>
        <p:nvPicPr>
          <p:cNvPr id="8" name="room_modes_super_separate_5_Hz">
            <a:hlinkClick r:id="" action="ppaction://media"/>
            <a:extLst>
              <a:ext uri="{FF2B5EF4-FFF2-40B4-BE49-F238E27FC236}">
                <a16:creationId xmlns:a16="http://schemas.microsoft.com/office/drawing/2014/main" id="{A8209D6F-9270-7532-38C1-1042B50E6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AD2F4-38D4-3056-4A2C-387F1DBDE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5159-139E-89CB-379A-1BB6C1B4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03DF7-87AA-9A33-5930-1F5A8903E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7734E-55EF-5C71-5447-3935EC7F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4528DF-6F11-DDD5-3B17-D752F7A87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1735610" y="1433016"/>
            <a:ext cx="4005134" cy="41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98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FAC81-C18E-DA7C-3073-DDB035ED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87C92-116F-DBA1-33B7-0FB292C9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  <p:pic>
        <p:nvPicPr>
          <p:cNvPr id="2" name="room_modes_super_separate_15_Hz">
            <a:hlinkClick r:id="" action="ppaction://media"/>
            <a:extLst>
              <a:ext uri="{FF2B5EF4-FFF2-40B4-BE49-F238E27FC236}">
                <a16:creationId xmlns:a16="http://schemas.microsoft.com/office/drawing/2014/main" id="{F9C245BC-2F8D-0401-92A8-FE43B5DAB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FAC81-C18E-DA7C-3073-DDB035ED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87C92-116F-DBA1-33B7-0FB292C9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  <p:pic>
        <p:nvPicPr>
          <p:cNvPr id="3" name="room_modes_super_separate_24_Hz">
            <a:hlinkClick r:id="" action="ppaction://media"/>
            <a:extLst>
              <a:ext uri="{FF2B5EF4-FFF2-40B4-BE49-F238E27FC236}">
                <a16:creationId xmlns:a16="http://schemas.microsoft.com/office/drawing/2014/main" id="{078394A8-97EB-6D90-A7D0-34641A79B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7A81-C454-E78A-285A-58F55B12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B2BA-135D-84CD-8A38-7225889E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C6282-0B4A-4BF1-CD5C-0135AD64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  <p:pic>
        <p:nvPicPr>
          <p:cNvPr id="2" name="room_modes_super_separate_35_Hz">
            <a:hlinkClick r:id="" action="ppaction://media"/>
            <a:extLst>
              <a:ext uri="{FF2B5EF4-FFF2-40B4-BE49-F238E27FC236}">
                <a16:creationId xmlns:a16="http://schemas.microsoft.com/office/drawing/2014/main" id="{2E5F0FF7-6292-F90C-6D44-42F2872593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445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4EFA0-C90B-618E-0C75-79FFD0A98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4AF6B-5467-DD01-54FA-8C0DC9F3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E650E-674C-319B-BEC0-C6953BBE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23</a:t>
            </a:fld>
            <a:endParaRPr lang="en-US"/>
          </a:p>
        </p:txBody>
      </p:sp>
      <p:pic>
        <p:nvPicPr>
          <p:cNvPr id="2" name="room_modes_super_separate_42_Hz">
            <a:hlinkClick r:id="" action="ppaction://media"/>
            <a:extLst>
              <a:ext uri="{FF2B5EF4-FFF2-40B4-BE49-F238E27FC236}">
                <a16:creationId xmlns:a16="http://schemas.microsoft.com/office/drawing/2014/main" id="{0C17B24B-A82C-D588-12A7-51FC60534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2C35A-E63D-5940-291A-C587D2CC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4483A-5F25-BDBD-07CF-E18250B2D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7EA36-AA47-98F3-D4F9-CBDA8643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24</a:t>
            </a:fld>
            <a:endParaRPr lang="en-US"/>
          </a:p>
        </p:txBody>
      </p:sp>
      <p:pic>
        <p:nvPicPr>
          <p:cNvPr id="2" name="room_modes_super_separate_50_Hz">
            <a:hlinkClick r:id="" action="ppaction://media"/>
            <a:extLst>
              <a:ext uri="{FF2B5EF4-FFF2-40B4-BE49-F238E27FC236}">
                <a16:creationId xmlns:a16="http://schemas.microsoft.com/office/drawing/2014/main" id="{B6866C9A-040D-7CC2-BAAD-4A4CA30443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B559-950C-B05C-3EE3-8F4547A1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B128F-D65B-DA65-3BBF-FC11EA0A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FDE73-4A41-6504-4C95-37F94B7D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25</a:t>
            </a:fld>
            <a:endParaRPr lang="en-US"/>
          </a:p>
        </p:txBody>
      </p:sp>
      <p:pic>
        <p:nvPicPr>
          <p:cNvPr id="2" name="room_modes_super_separate_70_Hz">
            <a:hlinkClick r:id="" action="ppaction://media"/>
            <a:extLst>
              <a:ext uri="{FF2B5EF4-FFF2-40B4-BE49-F238E27FC236}">
                <a16:creationId xmlns:a16="http://schemas.microsoft.com/office/drawing/2014/main" id="{9C8D3203-999A-6039-9207-6E40CB102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A49C9-0B11-D895-B472-8E6E0EDF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9150-563D-4D4B-632B-B632CD92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2BB7-2AE4-19C0-B3CC-6760243A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animations shows modal response for a source located at the center of the ceiling.</a:t>
            </a:r>
          </a:p>
          <a:p>
            <a:endParaRPr lang="en-US" dirty="0"/>
          </a:p>
          <a:p>
            <a:r>
              <a:rPr lang="en-US" dirty="0"/>
              <a:t>The center is a node for many of the modes.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14267-39C2-88D8-495F-D850D03D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AF025-317B-99C3-3C51-99AC6C55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6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12510-0A52-C622-3504-E1610204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oom_modes_super_separate_70_Hz">
            <a:hlinkClick r:id="" action="ppaction://media"/>
            <a:extLst>
              <a:ext uri="{FF2B5EF4-FFF2-40B4-BE49-F238E27FC236}">
                <a16:creationId xmlns:a16="http://schemas.microsoft.com/office/drawing/2014/main" id="{67ADC4AD-98FD-DB46-3445-51BF181C2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0B253-7F5C-9AEB-54C2-99E74324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11EEB-90B7-EB6C-F15E-E2FE36A7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880E3-F0F9-4C4A-1291-C5B8D24A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5107-1C97-E6D8-488B-D56506AC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superposition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45247-C6BF-F707-CF02-F0B7EEE05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response is the sum of all of the modes acting together.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B2789-6F62-503F-A254-3C28434A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F037E-16E4-A224-2A66-A5AA924A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28</a:t>
            </a:fld>
            <a:endParaRPr lang="en-US"/>
          </a:p>
        </p:txBody>
      </p:sp>
      <p:pic>
        <p:nvPicPr>
          <p:cNvPr id="7" name="room_modes_super_sum_corner_70_Hz">
            <a:hlinkClick r:id="" action="ppaction://media"/>
            <a:extLst>
              <a:ext uri="{FF2B5EF4-FFF2-40B4-BE49-F238E27FC236}">
                <a16:creationId xmlns:a16="http://schemas.microsoft.com/office/drawing/2014/main" id="{A79B7886-A5A8-850D-00AE-997E22B36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9125" r="16805"/>
          <a:stretch/>
        </p:blipFill>
        <p:spPr>
          <a:xfrm>
            <a:off x="0" y="1959384"/>
            <a:ext cx="5095874" cy="4282708"/>
          </a:xfrm>
          <a:prstGeom prst="rect">
            <a:avLst/>
          </a:prstGeom>
        </p:spPr>
      </p:pic>
      <p:pic>
        <p:nvPicPr>
          <p:cNvPr id="8" name="room_modes_super_sum_ceiling_70_Hz">
            <a:hlinkClick r:id="" action="ppaction://media"/>
            <a:extLst>
              <a:ext uri="{FF2B5EF4-FFF2-40B4-BE49-F238E27FC236}">
                <a16:creationId xmlns:a16="http://schemas.microsoft.com/office/drawing/2014/main" id="{967229CF-5BA7-ABF6-9A79-21C3A54706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19394" r="16466"/>
          <a:stretch/>
        </p:blipFill>
        <p:spPr>
          <a:xfrm>
            <a:off x="6096000" y="1647739"/>
            <a:ext cx="5347713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1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0BEF1-1CC3-AFBC-0E47-7473EEEA1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04BE-BD71-3123-EF25-E05DD894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40C06-CD16-14D6-D94D-2631FBCCC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C16EE-A4C9-CC02-BB59-48A4C9BF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164F1-B981-E03C-E8C8-28A489FA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8842120" y="2122565"/>
            <a:ext cx="2506210" cy="2612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2BD2B-AC48-57E7-BF09-BC353FB16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"/>
          <a:stretch/>
        </p:blipFill>
        <p:spPr>
          <a:xfrm>
            <a:off x="104775" y="1580706"/>
            <a:ext cx="7597050" cy="41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2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9D7BC-E944-E6F5-2655-1C6A19191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730F-DEEA-5AAA-15BE-9EA9C041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8DDD2-A714-AAFA-C5F9-11A56F07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7412E-7429-A670-2247-626AAFCC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16686-CEF9-2E4A-A7F7-9420E78C1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8842120" y="2122565"/>
            <a:ext cx="2506210" cy="2612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6359CF-6D31-864A-A14F-ABE939A8C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49"/>
          <a:stretch/>
        </p:blipFill>
        <p:spPr>
          <a:xfrm>
            <a:off x="78750" y="847725"/>
            <a:ext cx="7919700" cy="439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3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A4DAD-92D8-E09A-7E17-B3DB44D9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E30A-D0F7-46FD-4082-81E89DDC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for non-rectangular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65520-6899-B337-A07F-F000512E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5721C-F798-1A5E-F13F-115F3A7F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C8C22-E90B-6794-A061-B3D5A3034B8D}"/>
              </a:ext>
            </a:extLst>
          </p:cNvPr>
          <p:cNvSpPr txBox="1"/>
          <p:nvPr/>
        </p:nvSpPr>
        <p:spPr>
          <a:xfrm>
            <a:off x="4543728" y="1878201"/>
            <a:ext cx="3385752" cy="17543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Modes in non-rectangular rooms</a:t>
            </a:r>
          </a:p>
          <a:p>
            <a:endParaRPr lang="en-US" dirty="0"/>
          </a:p>
          <a:p>
            <a:r>
              <a:rPr lang="en-US" dirty="0"/>
              <a:t>Introduce this program – it’s from COMSOL – put link on Canvas</a:t>
            </a:r>
          </a:p>
          <a:p>
            <a:endParaRPr lang="en-US" dirty="0"/>
          </a:p>
          <a:p>
            <a:r>
              <a:rPr lang="en-US" dirty="0"/>
              <a:t>A few gifs from this program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1933C-78BA-071C-FCE4-01A71DD2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9" y="568388"/>
            <a:ext cx="9221662" cy="62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64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14E40-C7ED-3B3C-13E7-49310D6F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FC09-04BD-E248-E3BB-BFFA8C03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for non-rectangular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CE68B-21AF-04AA-76FE-76E2C770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80106-8F85-365A-993D-E279E1BC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D62FA-B0EC-2960-CC14-339E200C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75" y="750812"/>
            <a:ext cx="5212080" cy="2883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7158A-FAEB-9400-04C4-2284E02D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5" y="743959"/>
            <a:ext cx="5212080" cy="2834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091B4-0011-A87A-4314-1742C7EF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5" y="3483696"/>
            <a:ext cx="5212080" cy="2816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B0BAD-EC50-7E99-48A1-D1D61C5AF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35" y="3538455"/>
            <a:ext cx="5212080" cy="28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8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DFCA-9A5E-9DF2-6CB1-7FA65CED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6113B-7506-9E97-3085-78974989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C36B6-1088-50CA-0339-90EB9746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507F8-E014-5136-0256-6578A1CE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44853" cy="6620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CF02CE-5945-038A-13DE-893BAF87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967" y="400050"/>
            <a:ext cx="3880465" cy="291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1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4F9D8-9DA9-A2F7-2544-1C225F1EB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C99F-0DAD-1CF9-79D5-35907F73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34397-2710-E009-57AB-2401B12D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9AD44-8A7E-DEA9-3566-EE973430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77909-D884-2A29-BA2F-AB601D41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8842120" y="2122565"/>
            <a:ext cx="2506210" cy="2612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9B0870-6F37-2B38-246F-B95444C1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"/>
          <a:stretch/>
        </p:blipFill>
        <p:spPr>
          <a:xfrm>
            <a:off x="352234" y="694231"/>
            <a:ext cx="5743766" cy="3166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381806-9658-7888-1849-2A2FB39B5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0"/>
          <a:stretch/>
        </p:blipFill>
        <p:spPr>
          <a:xfrm>
            <a:off x="523875" y="3860781"/>
            <a:ext cx="5572125" cy="30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AB22-979A-598F-F899-08BDD121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AA72-02D8-1283-17EC-1F5BA97B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BC8B8-15CF-7D7D-3D63-93858F1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0E1A5-7394-8786-131D-39068ACC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A8C1B0-3E6E-12E8-4EA7-06E9C0940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8842120" y="2122565"/>
            <a:ext cx="2506210" cy="2612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001ED-A8F5-7B83-6787-E44277213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/>
        </p:blipFill>
        <p:spPr>
          <a:xfrm>
            <a:off x="0" y="1463178"/>
            <a:ext cx="7121944" cy="38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2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9771-CFE7-2CBC-FD57-184DDDF45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D884-8F75-BC3A-9A15-BCA15BD5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44831-F814-2826-C8CE-A05AE69D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0D1B9-55F6-A054-855A-675FFFE0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535C32-B9BB-9909-FC7D-5B1DF2AB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8842120" y="2122565"/>
            <a:ext cx="2506210" cy="2612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B5388-6905-63EF-01BB-B0C283520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"/>
          <a:stretch/>
        </p:blipFill>
        <p:spPr>
          <a:xfrm>
            <a:off x="90487" y="1147374"/>
            <a:ext cx="8277225" cy="45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7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BF60A-B931-3E6B-7CAA-4D2A95D0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FD90-D3C5-9F28-B2F6-E4CB59CB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D3D2B-5300-3A84-DFE2-8EA40286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6687B-D89A-8685-8AF3-16FAFF62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671456-7209-B73E-DD4A-A612030A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8842120" y="2122565"/>
            <a:ext cx="2506210" cy="2612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391727-7F80-3D37-59CD-91C688E31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"/>
          <a:stretch/>
        </p:blipFill>
        <p:spPr>
          <a:xfrm>
            <a:off x="0" y="1384686"/>
            <a:ext cx="8045454" cy="44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82D33-41B9-086F-DCC7-247924491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3A96-21C9-F53B-DD4B-69E0F7BD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90F48-8692-EC9E-BBA7-4926D2D9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2B46-E958-90DC-229D-4C87BB23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E98B9-4525-B309-D792-D71C1E26A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8842120" y="2122565"/>
            <a:ext cx="2506210" cy="2612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6963A-DB47-B296-2E76-948DB7DC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"/>
          <a:stretch/>
        </p:blipFill>
        <p:spPr>
          <a:xfrm>
            <a:off x="0" y="1257300"/>
            <a:ext cx="7911726" cy="43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5E52-A9CC-EDEE-0820-551FD5F61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F47-ED7D-7689-D6E1-A152C4D3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73CB0-39D7-4D7A-45B1-F63D9D27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DE47F-C8FC-77EF-C2C9-56963AD9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409FED-41D3-21AB-000B-5CB3B0705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8842120" y="2122565"/>
            <a:ext cx="2506210" cy="2612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70C2C-5321-81A2-05CA-D69FC27BA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"/>
          <a:stretch/>
        </p:blipFill>
        <p:spPr>
          <a:xfrm>
            <a:off x="104775" y="1580706"/>
            <a:ext cx="7597050" cy="41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51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11429</TotalTime>
  <Words>557</Words>
  <Application>Microsoft Office PowerPoint</Application>
  <PresentationFormat>Widescreen</PresentationFormat>
  <Paragraphs>135</Paragraphs>
  <Slides>32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Atkinson Hyperlegible</vt:lpstr>
      <vt:lpstr>Calibri</vt:lpstr>
      <vt:lpstr>Cambria Math</vt:lpstr>
      <vt:lpstr>Office Theme</vt:lpstr>
      <vt:lpstr>Acoustic Enclosures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Modes of rectangular rooms</vt:lpstr>
      <vt:lpstr>Modes of rectangular rooms</vt:lpstr>
      <vt:lpstr>PowerPoint Presentation</vt:lpstr>
      <vt:lpstr>Modal excitation</vt:lpstr>
      <vt:lpstr>Model excitation</vt:lpstr>
      <vt:lpstr>Modal excitation</vt:lpstr>
      <vt:lpstr>Modal excitation</vt:lpstr>
      <vt:lpstr>Modal excitation</vt:lpstr>
      <vt:lpstr>Modal excitation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location</vt:lpstr>
      <vt:lpstr>PowerPoint Presentation</vt:lpstr>
      <vt:lpstr>Modal superposition</vt:lpstr>
      <vt:lpstr>National Institute for Occupational Safety and Health (NIOSH)</vt:lpstr>
      <vt:lpstr>Modes for non-rectangular rooms</vt:lpstr>
      <vt:lpstr>Modes for non-rectangular rooms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Tyler Dare</cp:lastModifiedBy>
  <cp:revision>110</cp:revision>
  <dcterms:created xsi:type="dcterms:W3CDTF">2025-01-05T23:36:15Z</dcterms:created>
  <dcterms:modified xsi:type="dcterms:W3CDTF">2025-02-03T00:32:58Z</dcterms:modified>
</cp:coreProperties>
</file>